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91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f08d4ce93348528ddcba9c#tid=68f83f42ba80cb000ac8e55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第二册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d7e6827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5efefb9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38dd95f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2ea3db0f.fixed?pid=7b38c3109&amp;color=195,214,0&amp;vtp=1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52ea3db0f.fixed?pid=7b38c3109&amp;color=255,255,255&amp;vtp=1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数列求和之裂项相消法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d46e17913?pid=dd7e6827d&amp;color=0,0,0&amp;vtp=1&amp;bt=1&amp;bbb=1&amp;hb=1"/>
              <p:cNvSpPr/>
              <p:nvPr/>
            </p:nvSpPr>
            <p:spPr>
              <a:xfrm>
                <a:off x="832104" y="1080000"/>
                <a:ext cx="10533888" cy="1765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数列的每一项都能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拆成两项之差的形式，并且拆分后求和时某些项可以相互抵消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，此时可以采用裂项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相消法求和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.数列通项公式中的分母一般为同一个数列的连续两项（或连续三项）的乘积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−3)</m:t>
                        </m:r>
                      </m:den>
                    </m:f>
                  </m:oMath>
                </a14:m>
                <a:r>
                  <a:rPr lang="zh-CN" altLang="en-US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等，也可以是同一数列的隔项相乘的形式，如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有时也可以是两个根式的和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e>
                        </m:rad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d46e17913?pid=dd7e6827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765300"/>
              </a:xfrm>
              <a:prstGeom prst="rect">
                <a:avLst/>
              </a:prstGeom>
              <a:blipFill>
                <a:blip r:embed="rId3"/>
                <a:stretch>
                  <a:fillRect l="-1389" r="-2141" b="-37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f29591ddf?pid=e5efefb90&amp;color=0,0,0&amp;vtp=1&amp;bt=1&amp;bbb=1"/>
          <p:cNvSpPr/>
          <p:nvPr/>
        </p:nvSpPr>
        <p:spPr>
          <a:xfrm>
            <a:off x="832104" y="1080000"/>
            <a:ext cx="10533888" cy="3592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常用的裂项相消模型</a:t>
            </a:r>
            <a:r>
              <a:rPr lang="en-US" altLang="zh-CN" sz="100" b="1" i="0" kern="0" spc="-9990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#1.1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P_4_BD#f29591ddf?colgroup=11,44&amp;pid=e5efefb90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7501265"/>
                  </p:ext>
                </p:extLst>
              </p:nvPr>
            </p:nvGraphicFramePr>
            <p:xfrm>
              <a:off x="832104" y="1567934"/>
              <a:ext cx="10506456" cy="3882454"/>
            </p:xfrm>
            <a:graphic>
              <a:graphicData uri="http://schemas.openxmlformats.org/drawingml/2006/table">
                <a:tbl>
                  <a:tblPr/>
                  <a:tblGrid>
                    <a:gridCol w="22951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113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基本模型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常见裂项形式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2379">
                    <a:tc rowSpan="4"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已知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{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}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为等差数列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≠0)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则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⋅</m:t>
                                  </m:r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⋅(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+1)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𝑘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𝑘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𝑘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3395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9237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+1)(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+2)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[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+1)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+1)(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+2)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627888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500"/>
                            </a:lnSpc>
                          </a:pP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n-US" altLang="zh-CN" sz="1400" b="0" i="1" spc="-100" dirty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微软雅黑" pitchFamily="34" charset="-12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𝑛</m:t>
                                          </m:r>
                                        </m:e>
                                        <m:sup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(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  <m:sSup>
                                        <m:sSupPr>
                                          <m:ctrlPr>
                                            <a:rPr lang="en-US" altLang="zh-CN" sz="1400" b="0" i="1" spc="-100" dirty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微软雅黑" pitchFamily="34" charset="-12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rad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+1)+1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+1)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=1+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84124">
                    <a:tc rowSpan="3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含根式型：已知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{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}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为公差</a:t>
                          </a:r>
                        </a:p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不为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0的等差数列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则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US" altLang="zh-CN" sz="1400" b="0" i="1" spc="-100" dirty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微软雅黑" pitchFamily="34" charset="-12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e>
                                  </m:rad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US" altLang="zh-CN" sz="1400" b="0" i="1" spc="-100" dirty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微软雅黑" pitchFamily="34" charset="-12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𝑛</m:t>
                                          </m:r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+</m:t>
                                          </m:r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rad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US" altLang="zh-CN" sz="1400" b="0" i="1" spc="-100" dirty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微软雅黑" pitchFamily="34" charset="-12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𝑛</m:t>
                                          </m:r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+</m:t>
                                          </m:r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𝑘</m:t>
                                          </m:r>
                                        </m:sub>
                                      </m:sSub>
                                    </m:e>
                                  </m:rad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>
                                        <m:sSubPr>
                                          <m:ctrlPr>
                                            <a:rPr lang="en-US" altLang="zh-CN" sz="1400" b="0" i="1" spc="-100" dirty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微软雅黑" pitchFamily="34" charset="-12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e>
                                  </m:rad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𝑘</m:t>
                                      </m:r>
                                    </m:sub>
                                  </m:s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e>
                                  </m:rad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e>
                              </m:rad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𝑘</m:t>
                                      </m:r>
                                    </m:e>
                                  </m:rad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𝑘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𝑘</m:t>
                                  </m:r>
                                </m:e>
                              </m:rad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e>
                              </m:rad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72885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−1</m:t>
                                      </m:r>
                                    </m:e>
                                  </m:rad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e>
                              </m:rad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e>
                              </m:rad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565023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+1)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e>
                                  </m:rad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(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+1)</m:t>
                                      </m:r>
                                    </m:e>
                                  </m:rad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e>
                                  </m:rad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e>
                                  </m:rad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e>
                                  </m:rad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e>
                                  </m:rad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(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+1)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e>
                                  </m:rad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P_4_BD#f29591ddf?colgroup=11,44&amp;pid=e5efefb90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7501265"/>
                  </p:ext>
                </p:extLst>
              </p:nvPr>
            </p:nvGraphicFramePr>
            <p:xfrm>
              <a:off x="832104" y="1567934"/>
              <a:ext cx="10506456" cy="3882454"/>
            </p:xfrm>
            <a:graphic>
              <a:graphicData uri="http://schemas.openxmlformats.org/drawingml/2006/table">
                <a:tbl>
                  <a:tblPr/>
                  <a:tblGrid>
                    <a:gridCol w="22951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113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基本模型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常见裂项形式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2379">
                    <a:tc rowSpan="4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5" t="-15774" r="-357825" b="-755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062" t="-66250" r="-148" b="-637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3395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062" t="-184722" r="-148" b="-60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92379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062" t="-253086" r="-148" b="-4407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627888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062" t="-277670" r="-148" b="-24660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84124">
                    <a:tc rowSpan="3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5" t="-155600" r="-357825" b="-16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062" t="-492405" r="-148" b="-2215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472885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062" t="-600000" r="-148" b="-1243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565023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062" t="-587097" r="-148" b="-430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P_4_BD#f29591ddf?colgroup=11,44&amp;pid=e5efefb90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3291469"/>
                  </p:ext>
                </p:extLst>
              </p:nvPr>
            </p:nvGraphicFramePr>
            <p:xfrm>
              <a:off x="832104" y="1455674"/>
              <a:ext cx="10506456" cy="4350259"/>
            </p:xfrm>
            <a:graphic>
              <a:graphicData uri="http://schemas.openxmlformats.org/drawingml/2006/table">
                <a:tbl>
                  <a:tblPr/>
                  <a:tblGrid>
                    <a:gridCol w="22951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113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1064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基本模型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常见裂项形式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3939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含指数式型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≠0</m:t>
                              </m:r>
                            </m:oMath>
                          </a14:m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≠0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33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且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≠1)：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sub>
                                  </m:s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⋅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𝑞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⋅</m:t>
                                  </m:r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sub>
                                  </m:s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𝑞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𝑞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sub>
                                  </m:s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𝑞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sup>
                                  </m:s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−1)(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p>
                                  </m:s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−1)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sup>
                                  </m:s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−1)−(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p>
                                  </m:s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−1)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sup>
                                  </m:s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−1)(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p>
                                  </m:s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−1)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p>
                                  </m:s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sup>
                                  </m:s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86347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+2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+1)⋅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⋅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−1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+1)⋅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9387">
                    <a:tc rowSpan="2"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含对数式型：已知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{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}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为正</a:t>
                          </a:r>
                        </a:p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项数列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则</a:t>
                          </a:r>
                        </a:p>
                        <a:p>
                          <a:pPr marL="0" indent="0"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00" b="0" i="0" kern="0" spc="-9990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𝑙𝑜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𝑙𝑜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𝑙𝑜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</m:oMath>
                          </a14:m>
                          <a:endParaRPr lang="zh-CN" altLang="en-US" sz="1400" b="0" i="1" spc="-1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endParaRP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&gt;0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且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≠1)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𝑙𝑜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(1+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𝑙𝑜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+1)−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𝑙𝑜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64122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𝑙𝑜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(2+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p>
                                  </m:s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𝑙𝑜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sub>
                              </m:sSub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sup>
                                  </m:s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p>
                                  </m:s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𝑙𝑜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−1)−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𝑙𝑜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86347">
                    <a:tc rowSpan="4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其他常用裂项公式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4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12191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(−1)</m:t>
                                      </m:r>
                                    </m:e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p>
                                  </m:s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(2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+1)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+1)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(−1)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+1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03657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(−1)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𝑙𝑜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[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+1)]=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(−1)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[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𝑙𝑜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𝑙𝑜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+1)]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485331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4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在非零数列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{</m:t>
                              </m:r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}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中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"/>
                                  <m:endChr m:val=""/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+1</m:t>
                                      </m:r>
                                    </m:sub>
                                  </m:s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=</m:t>
                                  </m:r>
                                  <m:sSubSup>
                                    <m:sSubSupPr>
                                      <m:ctrlPr>
                                        <a:rPr lang="en-US" altLang="zh-CN" sz="1400" b="0" i="1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b>
                                    <m:sup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⇔</m:t>
                                  </m:r>
                                  <m:f>
                                    <m:f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1+</m:t>
                                      </m:r>
                                      <m:sSub>
                                        <m:sSubPr>
                                          <m:ctrlPr>
                                            <a:rPr lang="en-US" altLang="zh-CN" sz="1400" b="0" i="1" spc="-100" dirty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微软雅黑" pitchFamily="34" charset="-12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=</m:t>
                                  </m:r>
                                  <m:f>
                                    <m:f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altLang="zh-CN" sz="1400" b="0" i="1" spc="-100" dirty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微软雅黑" pitchFamily="34" charset="-12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𝑛</m:t>
                                          </m:r>
                                        </m:sub>
                                      </m:sSub>
                                    </m:den>
                                  </m:f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altLang="zh-CN" sz="1400" b="0" i="1" spc="-100" dirty="0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  <a:ea typeface="微软雅黑" pitchFamily="34" charset="-122"/>
                                              <a:cs typeface="微软雅黑" pitchFamily="34" charset="-12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𝑛</m:t>
                                          </m:r>
                                          <m:r>
                                            <a:rPr lang="en-US" altLang="zh-CN" sz="1400" b="0" i="0" spc="-100">
                                              <a:solidFill>
                                                <a:srgbClr val="000000"/>
                                              </a:solidFill>
                                              <a:latin typeface="Cambria Math" pitchFamily="34" charset="0"/>
                                              <a:ea typeface="Cambria Math" pitchFamily="34" charset="-122"/>
                                              <a:cs typeface="Cambria Math" pitchFamily="34" charset="-120"/>
                                            </a:rPr>
                                            <m:t>+1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P_4_BD#f29591ddf?colgroup=11,44&amp;pid=e5efefb90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3291469"/>
                  </p:ext>
                </p:extLst>
              </p:nvPr>
            </p:nvGraphicFramePr>
            <p:xfrm>
              <a:off x="832104" y="1455674"/>
              <a:ext cx="10506456" cy="4350259"/>
            </p:xfrm>
            <a:graphic>
              <a:graphicData uri="http://schemas.openxmlformats.org/drawingml/2006/table">
                <a:tbl>
                  <a:tblPr/>
                  <a:tblGrid>
                    <a:gridCol w="22951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2113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1064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基本模型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常见裂项形式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3939"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5" t="-27717" r="-357825" b="-2619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062" t="-59302" r="-148" b="-67441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93661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062" t="-139796" r="-148" b="-49183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9387"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5" t="-126344" r="-357825" b="-1591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062" t="-335714" r="-148" b="-58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705104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062" t="-262931" r="-148" b="-2551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486347">
                    <a:tc rowSpan="4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其他常用裂项公式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062" t="-526250" r="-148" b="-27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12191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062" t="-596429" r="-148" b="-15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03657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062" t="-1170000" r="-148" b="-164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485331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062" t="-793750" r="-148" b="-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4_BD#f29591ddf?colgroup=11,44&amp;pid=e5efefb90&amp;color=0,0,0&amp;mp=1&amp;vtp=1&amp;bt=1&amp;bbb=1">
            <a:extLst>
              <a:ext uri="{FF2B5EF4-FFF2-40B4-BE49-F238E27FC236}">
                <a16:creationId xmlns:a16="http://schemas.microsoft.com/office/drawing/2014/main" id="{6A4283A6-D48D-F773-2883-E07B57DEEC30}"/>
              </a:ext>
            </a:extLst>
          </p:cNvPr>
          <p:cNvSpPr txBox="1"/>
          <p:nvPr/>
        </p:nvSpPr>
        <p:spPr>
          <a:xfrm>
            <a:off x="10979488" y="1078996"/>
            <a:ext cx="359073" cy="254300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21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续表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_1#4c1f16b6a?vop=1&amp;pid=c38dd95fd&amp;color=0,0,0&amp;vtp=1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已知等差数列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的首项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成等比数列.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1_1#4c1f16b6a?vop=1&amp;pid=c38dd95f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_1#4c1bc3d13?vop=1&amp;pid=4c1f16b6a&amp;color=0,0,0&amp;vtp=1&amp;bbb=1"/>
              <p:cNvSpPr/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BD.2_1#4c1bc3d13?vop=1&amp;pid=4c1f16b6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blipFill>
                <a:blip r:embed="rId4"/>
                <a:stretch>
                  <a:fillRect l="-1042" b="-36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EX.3_1#4c1bc3d13?vop=1&amp;pid=4c1f16b6a&amp;color=0,0,0&amp;vtp=1&amp;bbb=1"/>
              <p:cNvSpPr/>
              <p:nvPr/>
            </p:nvSpPr>
            <p:spPr>
              <a:xfrm>
                <a:off x="832104" y="1732843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结合等差数列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利用等比中项的性质求出等差数列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的公差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进而求其通项公式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EX.3_1#4c1bc3d13?vop=1&amp;pid=4c1f16b6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32843"/>
                <a:ext cx="10533888" cy="281623"/>
              </a:xfrm>
              <a:prstGeom prst="rect">
                <a:avLst/>
              </a:prstGeom>
              <a:blipFill>
                <a:blip r:embed="rId5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4_1#4c1bc3d13?vop=1&amp;pid=4c1f16b6a&amp;color=0,0,0&amp;vtp=1&amp;bbb=1"/>
              <p:cNvSpPr/>
              <p:nvPr/>
            </p:nvSpPr>
            <p:spPr>
              <a:xfrm>
                <a:off x="832104" y="2019165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设等差数列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的公差为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依题意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+1)⋅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等比中项的性质）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=(2+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)(1+4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O_5_AS.4_1#4c1bc3d13?vop=1&amp;pid=4c1f16b6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9165"/>
                <a:ext cx="10533888" cy="932498"/>
              </a:xfrm>
              <a:prstGeom prst="rect">
                <a:avLst/>
              </a:prstGeom>
              <a:blipFill>
                <a:blip r:embed="rId6"/>
                <a:stretch>
                  <a:fillRect l="-1042" r="-116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BD.5_1#3f39d697d?vop=1&amp;pid=4c1f16b6a&amp;color=0,0,0&amp;vtp=1&amp;bbb=1"/>
              <p:cNvSpPr/>
              <p:nvPr/>
            </p:nvSpPr>
            <p:spPr>
              <a:xfrm>
                <a:off x="832104" y="2946265"/>
                <a:ext cx="10533888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，求正整数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O_5_BD.5_1#3f39d697d?vop=1&amp;pid=4c1f16b6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46265"/>
                <a:ext cx="10533888" cy="457200"/>
              </a:xfrm>
              <a:prstGeom prst="rect">
                <a:avLst/>
              </a:prstGeom>
              <a:blipFill>
                <a:blip r:embed="rId7"/>
                <a:stretch>
                  <a:fillRect l="-1042" b="-9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EX.6_1#3f39d697d?vop=1&amp;pid=4c1f16b6a&amp;color=0,0,0&amp;vtp=1&amp;bbb=1"/>
              <p:cNvSpPr/>
              <p:nvPr/>
            </p:nvSpPr>
            <p:spPr>
              <a:xfrm>
                <a:off x="832104" y="3403465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的通项公式是分式形式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考虑利用裂项相消法求和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结合题意解方程即得正整数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7" name="QO_5_EX.6_1#3f39d697d?vop=1&amp;pid=4c1f16b6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03465"/>
                <a:ext cx="10533888" cy="281623"/>
              </a:xfrm>
              <a:prstGeom prst="rect">
                <a:avLst/>
              </a:prstGeom>
              <a:blipFill>
                <a:blip r:embed="rId8"/>
                <a:stretch>
                  <a:fillRect l="-1042" b="-36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5_AS.7_1#3f39d697d?vop=1&amp;pid=4c1f16b6a&amp;color=0,0,0&amp;vtp=1&amp;bbb=1"/>
              <p:cNvSpPr/>
              <p:nvPr/>
            </p:nvSpPr>
            <p:spPr>
              <a:xfrm>
                <a:off x="832104" y="3693660"/>
                <a:ext cx="10533888" cy="11076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[(1−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的正整数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8" name="QO_5_AS.7_1#3f39d697d?vop=1&amp;pid=4c1f16b6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93660"/>
                <a:ext cx="10533888" cy="1107631"/>
              </a:xfrm>
              <a:prstGeom prst="rect">
                <a:avLst/>
              </a:prstGeom>
              <a:blipFill>
                <a:blip r:embed="rId9"/>
                <a:stretch>
                  <a:fillRect l="-1042" b="-54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8_1#a116532f7?vop=1&amp;pid=c38dd95fd&amp;color=0,0,0&amp;vtp=1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项和，且满足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8_1#a116532f7?vop=1&amp;pid=c38dd95f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9_1#809c776d1?vop=1&amp;pid=a116532f7&amp;color=0,0,0&amp;vtp=1&amp;bbb=1"/>
              <p:cNvSpPr/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的通项公式；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BD.9_1#809c776d1?vop=1&amp;pid=a116532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blipFill>
                <a:blip r:embed="rId4"/>
                <a:stretch>
                  <a:fillRect l="-1042" b="-36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0_1#809c776d1?vop=1&amp;pid=a116532f7&amp;color=0,0,0&amp;vtp=1&amp;bbb=1"/>
              <p:cNvSpPr/>
              <p:nvPr/>
            </p:nvSpPr>
            <p:spPr>
              <a:xfrm>
                <a:off x="832104" y="1690870"/>
                <a:ext cx="10533888" cy="12626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为首项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为公比的等比数列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10_1#809c776d1?vop=1&amp;pid=a116532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90870"/>
                <a:ext cx="10533888" cy="1262698"/>
              </a:xfrm>
              <a:prstGeom prst="rect">
                <a:avLst/>
              </a:prstGeom>
              <a:blipFill>
                <a:blip r:embed="rId5"/>
                <a:stretch>
                  <a:fillRect l="-1042" b="-81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1_1#43812e39f?vop=1&amp;pid=a116532f7&amp;color=0,0,0&amp;vtp=1&amp;bt=1&amp;bbb=1"/>
              <p:cNvSpPr/>
              <p:nvPr/>
            </p:nvSpPr>
            <p:spPr>
              <a:xfrm>
                <a:off x="832104" y="1078992"/>
                <a:ext cx="10533888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，若对任意的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，都有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4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limLow>
                      <m:limLow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成立，求实数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BD.11_1#43812e39f?vop=1&amp;pid=a116532f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469900"/>
              </a:xfrm>
              <a:prstGeom prst="rect">
                <a:avLst/>
              </a:prstGeom>
              <a:blipFill>
                <a:blip r:embed="rId3"/>
                <a:stretch>
                  <a:fillRect l="-1042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S.12_1#43812e39f?vop=1&amp;pid=a116532f7&amp;color=0,0,0&amp;vtp=1&amp;bbb=1"/>
              <p:cNvSpPr/>
              <p:nvPr/>
            </p:nvSpPr>
            <p:spPr>
              <a:xfrm>
                <a:off x="832104" y="1549400"/>
                <a:ext cx="10533888" cy="2425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的通项公式</a:t>
                </a:r>
                <a:endParaRPr lang="en-US" altLang="zh-CN" sz="14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为两个等比数列的和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利用分组求和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法求出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400" b="0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1400" b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1400" b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并判断其单调性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400" b="0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1400" b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1400" b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的最大值</a:t>
                </a:r>
                <a:endParaRPr lang="en-US" altLang="zh-CN" sz="1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4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−2[1−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(−2)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1−(−2)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(−2)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易知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4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的增大而减小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指数型函数的单调性）</a:t>
                </a:r>
                <a:endParaRPr lang="en-US" altLang="zh-CN" sz="1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limLow>
                          <m:limLow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4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4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4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altLang="zh-CN" sz="14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altLang="zh-CN" sz="14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nor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−4+1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AS.12_1#43812e39f?vop=1&amp;pid=a116532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49400"/>
                <a:ext cx="10533888" cy="2425700"/>
              </a:xfrm>
              <a:prstGeom prst="rect">
                <a:avLst/>
              </a:prstGeom>
              <a:blipFill>
                <a:blip r:embed="rId4"/>
                <a:stretch>
                  <a:fillRect l="-1042" b="-20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S.12_2#43812e39f?vop=1&amp;pid=a116532f7&amp;color=0,0,0&amp;mp=1&amp;vtp=1&amp;bt=1&amp;bbb=1"/>
              <p:cNvSpPr/>
              <p:nvPr/>
            </p:nvSpPr>
            <p:spPr>
              <a:xfrm>
                <a:off x="832104" y="1078992"/>
                <a:ext cx="10533888" cy="1879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为含有分式的结构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利用含指数型裂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项公式求和法求出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400" b="0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1400" b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并判断其单调性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400" b="0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1400" b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的最小值</a:t>
                </a:r>
                <a:endParaRPr lang="en-US" altLang="zh-CN" sz="14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4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易知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4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的增大而增大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limLow>
                          <m:limLow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4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4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4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US" altLang="zh-CN" sz="14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因为对任意的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都有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4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limLow>
                      <m:limLow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即实数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AS.12_2#43812e39f?vop=1&amp;pid=a116532f7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1879600"/>
              </a:xfrm>
              <a:prstGeom prst="rect">
                <a:avLst/>
              </a:prstGeom>
              <a:blipFill>
                <a:blip r:embed="rId3"/>
                <a:stretch>
                  <a:fillRect l="-1042" b="-2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845</Words>
  <Application>Microsoft Office PowerPoint</Application>
  <PresentationFormat>宽屏</PresentationFormat>
  <Paragraphs>78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2025-10-22T06:27:09Z</dcterms:created>
  <dcterms:modified xsi:type="dcterms:W3CDTF">2025-10-22T06:29:00Z</dcterms:modified>
  <cp:category/>
  <cp:contentStatus/>
</cp:coreProperties>
</file>